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88" r:id="rId4"/>
    <p:sldId id="289" r:id="rId5"/>
    <p:sldId id="290" r:id="rId6"/>
    <p:sldId id="294" r:id="rId7"/>
    <p:sldId id="295" r:id="rId8"/>
    <p:sldId id="292" r:id="rId9"/>
    <p:sldId id="291" r:id="rId10"/>
    <p:sldId id="262" r:id="rId11"/>
    <p:sldId id="263" r:id="rId12"/>
    <p:sldId id="273" r:id="rId13"/>
    <p:sldId id="267" r:id="rId14"/>
    <p:sldId id="265" r:id="rId15"/>
    <p:sldId id="296" r:id="rId16"/>
    <p:sldId id="278" r:id="rId17"/>
    <p:sldId id="274" r:id="rId18"/>
    <p:sldId id="299" r:id="rId19"/>
    <p:sldId id="275" r:id="rId20"/>
    <p:sldId id="287" r:id="rId21"/>
    <p:sldId id="276" r:id="rId22"/>
    <p:sldId id="297" r:id="rId23"/>
    <p:sldId id="293" r:id="rId24"/>
    <p:sldId id="281" r:id="rId25"/>
    <p:sldId id="270" r:id="rId26"/>
    <p:sldId id="279" r:id="rId27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336B0-7F13-4561-A454-8E388CE9BE11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F2FE975-F4A3-443E-9170-E4D0DA53E4CA}">
      <dgm:prSet phldrT="[Texto]"/>
      <dgm:spPr/>
      <dgm:t>
        <a:bodyPr/>
        <a:lstStyle/>
        <a:p>
          <a:r>
            <a:rPr lang="es-ES" dirty="0"/>
            <a:t>Recolección y caza</a:t>
          </a:r>
        </a:p>
      </dgm:t>
    </dgm:pt>
    <dgm:pt modelId="{41C1F235-41F0-4313-935E-C6E34CF2DA5D}" type="parTrans" cxnId="{A76FA094-677B-47D8-8D4B-4521012A0ACD}">
      <dgm:prSet/>
      <dgm:spPr/>
      <dgm:t>
        <a:bodyPr/>
        <a:lstStyle/>
        <a:p>
          <a:endParaRPr lang="es-ES"/>
        </a:p>
      </dgm:t>
    </dgm:pt>
    <dgm:pt modelId="{7DC4DC64-C3F4-4BB2-B899-17A498AE87CC}" type="sibTrans" cxnId="{A76FA094-677B-47D8-8D4B-4521012A0ACD}">
      <dgm:prSet/>
      <dgm:spPr/>
      <dgm:t>
        <a:bodyPr/>
        <a:lstStyle/>
        <a:p>
          <a:endParaRPr lang="es-ES"/>
        </a:p>
      </dgm:t>
    </dgm:pt>
    <dgm:pt modelId="{FE75DC58-EE92-4B9D-9391-CA1AE62DAFA8}">
      <dgm:prSet phldrT="[Texto]"/>
      <dgm:spPr/>
      <dgm:t>
        <a:bodyPr/>
        <a:lstStyle/>
        <a:p>
          <a:r>
            <a:rPr lang="es-ES" dirty="0"/>
            <a:t>Mercantilismo y Feudalismo</a:t>
          </a:r>
        </a:p>
      </dgm:t>
    </dgm:pt>
    <dgm:pt modelId="{2A0C3FD0-C40C-4051-BD64-F61DF570A077}" type="parTrans" cxnId="{13384694-9BAC-4BAA-80ED-52C46F2BC845}">
      <dgm:prSet/>
      <dgm:spPr/>
      <dgm:t>
        <a:bodyPr/>
        <a:lstStyle/>
        <a:p>
          <a:endParaRPr lang="es-ES"/>
        </a:p>
      </dgm:t>
    </dgm:pt>
    <dgm:pt modelId="{930A709D-A1EC-49F6-AA22-603F726E1D8C}" type="sibTrans" cxnId="{13384694-9BAC-4BAA-80ED-52C46F2BC845}">
      <dgm:prSet/>
      <dgm:spPr/>
      <dgm:t>
        <a:bodyPr/>
        <a:lstStyle/>
        <a:p>
          <a:endParaRPr lang="es-ES"/>
        </a:p>
      </dgm:t>
    </dgm:pt>
    <dgm:pt modelId="{E3A775B5-536E-4CAD-9893-20691E7000C1}">
      <dgm:prSet phldrT="[Texto]"/>
      <dgm:spPr/>
      <dgm:t>
        <a:bodyPr/>
        <a:lstStyle/>
        <a:p>
          <a:r>
            <a:rPr lang="es-ES" dirty="0"/>
            <a:t>Capitalismo y mercado</a:t>
          </a:r>
        </a:p>
      </dgm:t>
    </dgm:pt>
    <dgm:pt modelId="{12E63E4B-55BF-4977-B07C-1FA843384753}" type="parTrans" cxnId="{95E6C58E-3D47-4C61-B7D2-6580DCBA3CF4}">
      <dgm:prSet/>
      <dgm:spPr/>
      <dgm:t>
        <a:bodyPr/>
        <a:lstStyle/>
        <a:p>
          <a:endParaRPr lang="es-ES"/>
        </a:p>
      </dgm:t>
    </dgm:pt>
    <dgm:pt modelId="{D4FFB075-7A5C-4654-8578-1ED5966D7FDD}" type="sibTrans" cxnId="{95E6C58E-3D47-4C61-B7D2-6580DCBA3CF4}">
      <dgm:prSet/>
      <dgm:spPr/>
      <dgm:t>
        <a:bodyPr/>
        <a:lstStyle/>
        <a:p>
          <a:endParaRPr lang="es-ES"/>
        </a:p>
      </dgm:t>
    </dgm:pt>
    <dgm:pt modelId="{9D413E72-6B9C-46BF-B65F-D42B4CC0CE42}">
      <dgm:prSet phldrT="[Texto]"/>
      <dgm:spPr/>
      <dgm:t>
        <a:bodyPr/>
        <a:lstStyle/>
        <a:p>
          <a:r>
            <a:rPr lang="es-ES" dirty="0"/>
            <a:t>Agricultura y ganadería</a:t>
          </a:r>
        </a:p>
      </dgm:t>
    </dgm:pt>
    <dgm:pt modelId="{7E350154-33BF-482F-8FAF-B400A8BC0C73}" type="parTrans" cxnId="{71F1F34A-F7A9-4ACC-81BC-B1A0484E5231}">
      <dgm:prSet/>
      <dgm:spPr/>
      <dgm:t>
        <a:bodyPr/>
        <a:lstStyle/>
        <a:p>
          <a:endParaRPr lang="es-ES"/>
        </a:p>
      </dgm:t>
    </dgm:pt>
    <dgm:pt modelId="{C5F27E2F-2B30-473A-9264-36C2407E16D4}" type="sibTrans" cxnId="{71F1F34A-F7A9-4ACC-81BC-B1A0484E5231}">
      <dgm:prSet/>
      <dgm:spPr/>
      <dgm:t>
        <a:bodyPr/>
        <a:lstStyle/>
        <a:p>
          <a:endParaRPr lang="es-ES"/>
        </a:p>
      </dgm:t>
    </dgm:pt>
    <dgm:pt modelId="{BBD894E0-9DB0-4E76-B644-71D48FF0D3A5}" type="pres">
      <dgm:prSet presAssocID="{99D336B0-7F13-4561-A454-8E388CE9BE1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08F60F60-7905-4592-83CE-265065FA8A4F}" type="pres">
      <dgm:prSet presAssocID="{5F2FE975-F4A3-443E-9170-E4D0DA53E4CA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0D8F48C-CF06-4345-806B-8BAB245D4A6D}" type="pres">
      <dgm:prSet presAssocID="{7DC4DC64-C3F4-4BB2-B899-17A498AE87CC}" presName="parSpace" presStyleCnt="0"/>
      <dgm:spPr/>
    </dgm:pt>
    <dgm:pt modelId="{EFF4869E-ABBF-46F3-9D63-2A4EE977892D}" type="pres">
      <dgm:prSet presAssocID="{9D413E72-6B9C-46BF-B65F-D42B4CC0CE42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474BF48-6DA5-41AF-8BD0-44B0942940EA}" type="pres">
      <dgm:prSet presAssocID="{C5F27E2F-2B30-473A-9264-36C2407E16D4}" presName="parSpace" presStyleCnt="0"/>
      <dgm:spPr/>
    </dgm:pt>
    <dgm:pt modelId="{DA04D894-1311-478A-BEF7-C3E2705802F6}" type="pres">
      <dgm:prSet presAssocID="{FE75DC58-EE92-4B9D-9391-CA1AE62DAFA8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9768E81-C4D1-48B5-9CD0-2A405690EDA3}" type="pres">
      <dgm:prSet presAssocID="{930A709D-A1EC-49F6-AA22-603F726E1D8C}" presName="parSpace" presStyleCnt="0"/>
      <dgm:spPr/>
    </dgm:pt>
    <dgm:pt modelId="{657DA137-FFDE-4918-A471-62F4513F136F}" type="pres">
      <dgm:prSet presAssocID="{E3A775B5-536E-4CAD-9893-20691E7000C1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EEE1B184-A000-43D9-A9F3-5A9FCED0EA09}" type="presOf" srcId="{5F2FE975-F4A3-443E-9170-E4D0DA53E4CA}" destId="{08F60F60-7905-4592-83CE-265065FA8A4F}" srcOrd="0" destOrd="0" presId="urn:microsoft.com/office/officeart/2005/8/layout/hChevron3"/>
    <dgm:cxn modelId="{71F1F34A-F7A9-4ACC-81BC-B1A0484E5231}" srcId="{99D336B0-7F13-4561-A454-8E388CE9BE11}" destId="{9D413E72-6B9C-46BF-B65F-D42B4CC0CE42}" srcOrd="1" destOrd="0" parTransId="{7E350154-33BF-482F-8FAF-B400A8BC0C73}" sibTransId="{C5F27E2F-2B30-473A-9264-36C2407E16D4}"/>
    <dgm:cxn modelId="{A76FA094-677B-47D8-8D4B-4521012A0ACD}" srcId="{99D336B0-7F13-4561-A454-8E388CE9BE11}" destId="{5F2FE975-F4A3-443E-9170-E4D0DA53E4CA}" srcOrd="0" destOrd="0" parTransId="{41C1F235-41F0-4313-935E-C6E34CF2DA5D}" sibTransId="{7DC4DC64-C3F4-4BB2-B899-17A498AE87CC}"/>
    <dgm:cxn modelId="{EEDED37B-3427-4468-9DA0-7A97824652AE}" type="presOf" srcId="{FE75DC58-EE92-4B9D-9391-CA1AE62DAFA8}" destId="{DA04D894-1311-478A-BEF7-C3E2705802F6}" srcOrd="0" destOrd="0" presId="urn:microsoft.com/office/officeart/2005/8/layout/hChevron3"/>
    <dgm:cxn modelId="{13384694-9BAC-4BAA-80ED-52C46F2BC845}" srcId="{99D336B0-7F13-4561-A454-8E388CE9BE11}" destId="{FE75DC58-EE92-4B9D-9391-CA1AE62DAFA8}" srcOrd="2" destOrd="0" parTransId="{2A0C3FD0-C40C-4051-BD64-F61DF570A077}" sibTransId="{930A709D-A1EC-49F6-AA22-603F726E1D8C}"/>
    <dgm:cxn modelId="{C093D53F-AD2B-4397-AF44-651A46EE0D74}" type="presOf" srcId="{99D336B0-7F13-4561-A454-8E388CE9BE11}" destId="{BBD894E0-9DB0-4E76-B644-71D48FF0D3A5}" srcOrd="0" destOrd="0" presId="urn:microsoft.com/office/officeart/2005/8/layout/hChevron3"/>
    <dgm:cxn modelId="{DC899B48-1EA3-42BA-B75F-EE04D5E1DF53}" type="presOf" srcId="{E3A775B5-536E-4CAD-9893-20691E7000C1}" destId="{657DA137-FFDE-4918-A471-62F4513F136F}" srcOrd="0" destOrd="0" presId="urn:microsoft.com/office/officeart/2005/8/layout/hChevron3"/>
    <dgm:cxn modelId="{1BB9315F-562D-432F-88C1-7663922E15F5}" type="presOf" srcId="{9D413E72-6B9C-46BF-B65F-D42B4CC0CE42}" destId="{EFF4869E-ABBF-46F3-9D63-2A4EE977892D}" srcOrd="0" destOrd="0" presId="urn:microsoft.com/office/officeart/2005/8/layout/hChevron3"/>
    <dgm:cxn modelId="{95E6C58E-3D47-4C61-B7D2-6580DCBA3CF4}" srcId="{99D336B0-7F13-4561-A454-8E388CE9BE11}" destId="{E3A775B5-536E-4CAD-9893-20691E7000C1}" srcOrd="3" destOrd="0" parTransId="{12E63E4B-55BF-4977-B07C-1FA843384753}" sibTransId="{D4FFB075-7A5C-4654-8578-1ED5966D7FDD}"/>
    <dgm:cxn modelId="{75B1C96C-C67A-4A86-92B0-9E9A9E1442A2}" type="presParOf" srcId="{BBD894E0-9DB0-4E76-B644-71D48FF0D3A5}" destId="{08F60F60-7905-4592-83CE-265065FA8A4F}" srcOrd="0" destOrd="0" presId="urn:microsoft.com/office/officeart/2005/8/layout/hChevron3"/>
    <dgm:cxn modelId="{A0E7EAA5-D8AE-4E95-AE4B-57FB37CC5825}" type="presParOf" srcId="{BBD894E0-9DB0-4E76-B644-71D48FF0D3A5}" destId="{30D8F48C-CF06-4345-806B-8BAB245D4A6D}" srcOrd="1" destOrd="0" presId="urn:microsoft.com/office/officeart/2005/8/layout/hChevron3"/>
    <dgm:cxn modelId="{44D979AD-A93D-4F26-AEFE-9A18EAA8E1E3}" type="presParOf" srcId="{BBD894E0-9DB0-4E76-B644-71D48FF0D3A5}" destId="{EFF4869E-ABBF-46F3-9D63-2A4EE977892D}" srcOrd="2" destOrd="0" presId="urn:microsoft.com/office/officeart/2005/8/layout/hChevron3"/>
    <dgm:cxn modelId="{744B02FD-77AF-40D0-814C-F3E86B5B7425}" type="presParOf" srcId="{BBD894E0-9DB0-4E76-B644-71D48FF0D3A5}" destId="{9474BF48-6DA5-41AF-8BD0-44B0942940EA}" srcOrd="3" destOrd="0" presId="urn:microsoft.com/office/officeart/2005/8/layout/hChevron3"/>
    <dgm:cxn modelId="{0A34449B-A2EB-480D-93AB-A49251C1D0AE}" type="presParOf" srcId="{BBD894E0-9DB0-4E76-B644-71D48FF0D3A5}" destId="{DA04D894-1311-478A-BEF7-C3E2705802F6}" srcOrd="4" destOrd="0" presId="urn:microsoft.com/office/officeart/2005/8/layout/hChevron3"/>
    <dgm:cxn modelId="{52C259DE-9768-43D4-A5B1-D807DC0403C7}" type="presParOf" srcId="{BBD894E0-9DB0-4E76-B644-71D48FF0D3A5}" destId="{F9768E81-C4D1-48B5-9CD0-2A405690EDA3}" srcOrd="5" destOrd="0" presId="urn:microsoft.com/office/officeart/2005/8/layout/hChevron3"/>
    <dgm:cxn modelId="{616237A8-E98D-419E-986E-41F40AA60914}" type="presParOf" srcId="{BBD894E0-9DB0-4E76-B644-71D48FF0D3A5}" destId="{657DA137-FFDE-4918-A471-62F4513F136F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F60F60-7905-4592-83CE-265065FA8A4F}">
      <dsp:nvSpPr>
        <dsp:cNvPr id="0" name=""/>
        <dsp:cNvSpPr/>
      </dsp:nvSpPr>
      <dsp:spPr>
        <a:xfrm>
          <a:off x="3080" y="1557466"/>
          <a:ext cx="3091011" cy="12364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/>
            <a:t>Recolección y caza</a:t>
          </a:r>
        </a:p>
      </dsp:txBody>
      <dsp:txXfrm>
        <a:off x="3080" y="1557466"/>
        <a:ext cx="2781910" cy="1236404"/>
      </dsp:txXfrm>
    </dsp:sp>
    <dsp:sp modelId="{EFF4869E-ABBF-46F3-9D63-2A4EE977892D}">
      <dsp:nvSpPr>
        <dsp:cNvPr id="0" name=""/>
        <dsp:cNvSpPr/>
      </dsp:nvSpPr>
      <dsp:spPr>
        <a:xfrm>
          <a:off x="2475889" y="1557466"/>
          <a:ext cx="3091011" cy="12364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/>
            <a:t>Agricultura y ganadería</a:t>
          </a:r>
        </a:p>
      </dsp:txBody>
      <dsp:txXfrm>
        <a:off x="3094091" y="1557466"/>
        <a:ext cx="1854607" cy="1236404"/>
      </dsp:txXfrm>
    </dsp:sp>
    <dsp:sp modelId="{DA04D894-1311-478A-BEF7-C3E2705802F6}">
      <dsp:nvSpPr>
        <dsp:cNvPr id="0" name=""/>
        <dsp:cNvSpPr/>
      </dsp:nvSpPr>
      <dsp:spPr>
        <a:xfrm>
          <a:off x="4948698" y="1557466"/>
          <a:ext cx="3091011" cy="12364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/>
            <a:t>Mercantilismo y Feudalismo</a:t>
          </a:r>
        </a:p>
      </dsp:txBody>
      <dsp:txXfrm>
        <a:off x="5566900" y="1557466"/>
        <a:ext cx="1854607" cy="1236404"/>
      </dsp:txXfrm>
    </dsp:sp>
    <dsp:sp modelId="{657DA137-FFDE-4918-A471-62F4513F136F}">
      <dsp:nvSpPr>
        <dsp:cNvPr id="0" name=""/>
        <dsp:cNvSpPr/>
      </dsp:nvSpPr>
      <dsp:spPr>
        <a:xfrm>
          <a:off x="7421507" y="1557466"/>
          <a:ext cx="3091011" cy="12364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/>
            <a:t>Capitalismo y mercado</a:t>
          </a:r>
        </a:p>
      </dsp:txBody>
      <dsp:txXfrm>
        <a:off x="8039709" y="1557466"/>
        <a:ext cx="1854607" cy="1236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6B61F-BD0F-43D2-9E61-A5FC7A87E19B}" type="datetimeFigureOut">
              <a:rPr lang="es-PE" smtClean="0"/>
              <a:t>8/01/2025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801A3-18D5-4FD2-8662-6A44C2090C1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43251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PE" sz="1600" dirty="0"/>
              <a:t>BIENVENIDA: Para dar inicio a la sesión, de </a:t>
            </a:r>
            <a:r>
              <a:rPr lang="es-PE" sz="1600" dirty="0" err="1"/>
              <a:t>click</a:t>
            </a:r>
            <a:r>
              <a:rPr lang="es-PE" sz="1600" dirty="0"/>
              <a:t> en el botón grabar de Zoom, y salude a sus estudiantes conforme al ejemplo que se sugiere a continuación: </a:t>
            </a:r>
            <a:r>
              <a:rPr lang="es-PE" sz="1600" dirty="0">
                <a:solidFill>
                  <a:srgbClr val="00A8ED"/>
                </a:solidFill>
              </a:rPr>
              <a:t>Avise cuando inicie la grabación.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PE" sz="1600" i="1" dirty="0">
                <a:solidFill>
                  <a:srgbClr val="00A8ED"/>
                </a:solidFill>
              </a:rPr>
              <a:t>“Buenos días (noches), vamos a dar inicio a la sesión de hoy titulada “</a:t>
            </a:r>
            <a:r>
              <a:rPr lang="es-PE" sz="1600" i="1" dirty="0" err="1">
                <a:solidFill>
                  <a:srgbClr val="00A8ED"/>
                </a:solidFill>
              </a:rPr>
              <a:t>xxx</a:t>
            </a:r>
            <a:r>
              <a:rPr lang="es-PE" sz="1600" i="1" dirty="0">
                <a:solidFill>
                  <a:srgbClr val="00A8ED"/>
                </a:solidFill>
              </a:rPr>
              <a:t>”, que tiene una duración aproximada de dos horas. Pueden hacer preguntas, relacionadas al tema, por la herramienta chat. Una vez finalizada la sesión compartiré el enlace de la grabación por </a:t>
            </a:r>
            <a:r>
              <a:rPr lang="es-PE" sz="1600" i="1" dirty="0" err="1">
                <a:solidFill>
                  <a:srgbClr val="00A8ED"/>
                </a:solidFill>
              </a:rPr>
              <a:t>Canvas</a:t>
            </a:r>
            <a:r>
              <a:rPr lang="es-PE" sz="1600" i="1" dirty="0">
                <a:solidFill>
                  <a:srgbClr val="00A8ED"/>
                </a:solidFill>
              </a:rPr>
              <a:t> para que puedan revisarla cuantas veces deseen”. </a:t>
            </a:r>
            <a:endParaRPr lang="es-PE" sz="1800" dirty="0">
              <a:solidFill>
                <a:srgbClr val="00A8ED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2299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715af69a2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715af69a2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995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B1D93-5C18-4A09-93C3-A0155ABD37C8}" type="datetimeFigureOut">
              <a:rPr lang="es-PE" smtClean="0"/>
              <a:t>8/01/2025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5CFCA-7212-4DD4-8826-8D03220ED1C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71914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B1D93-5C18-4A09-93C3-A0155ABD37C8}" type="datetimeFigureOut">
              <a:rPr lang="es-PE" smtClean="0"/>
              <a:t>8/01/2025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5CFCA-7212-4DD4-8826-8D03220ED1C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66739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B1D93-5C18-4A09-93C3-A0155ABD37C8}" type="datetimeFigureOut">
              <a:rPr lang="es-PE" smtClean="0"/>
              <a:t>8/01/2025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5CFCA-7212-4DD4-8826-8D03220ED1C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56980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">
  <p:cSld name="Título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1997" cy="686003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 txBox="1">
            <a:spLocks noGrp="1"/>
          </p:cNvSpPr>
          <p:nvPr>
            <p:ph type="body" idx="1"/>
          </p:nvPr>
        </p:nvSpPr>
        <p:spPr>
          <a:xfrm>
            <a:off x="750224" y="695655"/>
            <a:ext cx="3849200" cy="10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body" idx="2"/>
          </p:nvPr>
        </p:nvSpPr>
        <p:spPr>
          <a:xfrm>
            <a:off x="750224" y="2795711"/>
            <a:ext cx="1488000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body" idx="3"/>
          </p:nvPr>
        </p:nvSpPr>
        <p:spPr>
          <a:xfrm>
            <a:off x="750224" y="2052757"/>
            <a:ext cx="3849200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22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934" y="5379134"/>
            <a:ext cx="1633033" cy="913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7841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">
  <p:cSld name="Texto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12192000" cy="685774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369203" y="199304"/>
            <a:ext cx="5390000" cy="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6469753" y="199304"/>
            <a:ext cx="5390000" cy="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670523" y="1759564"/>
            <a:ext cx="4536400" cy="4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just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4"/>
          </p:nvPr>
        </p:nvSpPr>
        <p:spPr>
          <a:xfrm>
            <a:off x="670523" y="861061"/>
            <a:ext cx="9539200" cy="5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5"/>
          </p:nvPr>
        </p:nvSpPr>
        <p:spPr>
          <a:xfrm>
            <a:off x="5673120" y="1759564"/>
            <a:ext cx="4536400" cy="4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just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1794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B1D93-5C18-4A09-93C3-A0155ABD37C8}" type="datetimeFigureOut">
              <a:rPr lang="es-PE" smtClean="0"/>
              <a:t>8/01/2025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5CFCA-7212-4DD4-8826-8D03220ED1C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82567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B1D93-5C18-4A09-93C3-A0155ABD37C8}" type="datetimeFigureOut">
              <a:rPr lang="es-PE" smtClean="0"/>
              <a:t>8/01/2025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5CFCA-7212-4DD4-8826-8D03220ED1C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40009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B1D93-5C18-4A09-93C3-A0155ABD37C8}" type="datetimeFigureOut">
              <a:rPr lang="es-PE" smtClean="0"/>
              <a:t>8/01/2025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5CFCA-7212-4DD4-8826-8D03220ED1C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1885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B1D93-5C18-4A09-93C3-A0155ABD37C8}" type="datetimeFigureOut">
              <a:rPr lang="es-PE" smtClean="0"/>
              <a:t>8/01/2025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5CFCA-7212-4DD4-8826-8D03220ED1C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44655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B1D93-5C18-4A09-93C3-A0155ABD37C8}" type="datetimeFigureOut">
              <a:rPr lang="es-PE" smtClean="0"/>
              <a:t>8/01/2025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5CFCA-7212-4DD4-8826-8D03220ED1C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82668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B1D93-5C18-4A09-93C3-A0155ABD37C8}" type="datetimeFigureOut">
              <a:rPr lang="es-PE" smtClean="0"/>
              <a:t>8/01/2025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5CFCA-7212-4DD4-8826-8D03220ED1C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311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B1D93-5C18-4A09-93C3-A0155ABD37C8}" type="datetimeFigureOut">
              <a:rPr lang="es-PE" smtClean="0"/>
              <a:t>8/01/2025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5CFCA-7212-4DD4-8826-8D03220ED1C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1838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B1D93-5C18-4A09-93C3-A0155ABD37C8}" type="datetimeFigureOut">
              <a:rPr lang="es-PE" smtClean="0"/>
              <a:t>8/01/2025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5CFCA-7212-4DD4-8826-8D03220ED1C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46812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B1D93-5C18-4A09-93C3-A0155ABD37C8}" type="datetimeFigureOut">
              <a:rPr lang="es-PE" smtClean="0"/>
              <a:t>8/01/2025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5CFCA-7212-4DD4-8826-8D03220ED1C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1219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rojasj@utec.edu.p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www.youtube.com/watch?v=5GQYc6Z9dOA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NsfhxSVSko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bSxWPyCsh0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4"/>
          <p:cNvSpPr txBox="1">
            <a:spLocks noGrp="1"/>
          </p:cNvSpPr>
          <p:nvPr>
            <p:ph type="body" idx="3"/>
          </p:nvPr>
        </p:nvSpPr>
        <p:spPr>
          <a:xfrm>
            <a:off x="467371" y="425647"/>
            <a:ext cx="5824165" cy="1585391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marL="0" indent="0" algn="ctr">
              <a:lnSpc>
                <a:spcPct val="100000"/>
              </a:lnSpc>
            </a:pPr>
            <a:r>
              <a:rPr lang="es-PE" sz="4400" dirty="0" smtClean="0"/>
              <a:t>Economía, Gobernanza y Relaciones de Poder</a:t>
            </a:r>
            <a:endParaRPr lang="es-PE" sz="44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3A14DE-6FFB-4C7B-92F7-40960E9795D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08044" y="2488116"/>
            <a:ext cx="3298469" cy="1235745"/>
          </a:xfrm>
        </p:spPr>
        <p:txBody>
          <a:bodyPr/>
          <a:lstStyle/>
          <a:p>
            <a:pPr algn="ctr"/>
            <a:r>
              <a:rPr lang="en-US" sz="2400" b="1" dirty="0"/>
              <a:t>Semana </a:t>
            </a:r>
            <a:r>
              <a:rPr lang="en-US" sz="2400" b="1" dirty="0" smtClean="0"/>
              <a:t>1:</a:t>
            </a:r>
          </a:p>
          <a:p>
            <a:pPr algn="ctr"/>
            <a:r>
              <a:rPr lang="es-MX" sz="2400" b="1" smtClean="0"/>
              <a:t>Introducción al curso</a:t>
            </a:r>
            <a:endParaRPr lang="en-US" sz="2400" b="1" dirty="0" smtClean="0"/>
          </a:p>
        </p:txBody>
      </p:sp>
      <p:sp>
        <p:nvSpPr>
          <p:cNvPr id="5" name="Google Shape;725;p44">
            <a:extLst>
              <a:ext uri="{FF2B5EF4-FFF2-40B4-BE49-F238E27FC236}">
                <a16:creationId xmlns:a16="http://schemas.microsoft.com/office/drawing/2014/main" id="{80B07D1A-D4F6-4D23-8E73-A89C1D67CA1F}"/>
              </a:ext>
            </a:extLst>
          </p:cNvPr>
          <p:cNvSpPr txBox="1">
            <a:spLocks/>
          </p:cNvSpPr>
          <p:nvPr/>
        </p:nvSpPr>
        <p:spPr>
          <a:xfrm>
            <a:off x="142123" y="3564835"/>
            <a:ext cx="5630313" cy="226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s-PE" sz="2400" dirty="0"/>
              <a:t>Giancarlo </a:t>
            </a:r>
            <a:r>
              <a:rPr lang="es-PE" sz="2400"/>
              <a:t>Espinoza </a:t>
            </a:r>
            <a:r>
              <a:rPr lang="es-PE" sz="2400" smtClean="0"/>
              <a:t>Delgado</a:t>
            </a:r>
          </a:p>
          <a:p>
            <a:pPr marL="0" indent="0" algn="ctr">
              <a:lnSpc>
                <a:spcPct val="100000"/>
              </a:lnSpc>
            </a:pPr>
            <a:r>
              <a:rPr lang="es-PE" sz="2400" b="0" smtClean="0">
                <a:hlinkClick r:id="rId3"/>
              </a:rPr>
              <a:t>gespinozad@utec.edu.pe</a:t>
            </a:r>
            <a:r>
              <a:rPr lang="es-PE" sz="2400" b="0" smtClean="0"/>
              <a:t> </a:t>
            </a:r>
            <a:endParaRPr lang="es-PE" sz="4400" b="0" dirty="0"/>
          </a:p>
        </p:txBody>
      </p:sp>
      <p:sp>
        <p:nvSpPr>
          <p:cNvPr id="2" name="Rectángulo 1"/>
          <p:cNvSpPr/>
          <p:nvPr/>
        </p:nvSpPr>
        <p:spPr>
          <a:xfrm>
            <a:off x="2269034" y="5643728"/>
            <a:ext cx="10278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2000" b="1" dirty="0" smtClean="0"/>
              <a:t>2025 - 0</a:t>
            </a:r>
          </a:p>
          <a:p>
            <a:pPr algn="ctr"/>
            <a:endParaRPr lang="es-PE" sz="2000" b="1" dirty="0"/>
          </a:p>
        </p:txBody>
      </p:sp>
    </p:spTree>
    <p:extLst>
      <p:ext uri="{BB962C8B-B14F-4D97-AF65-F5344CB8AC3E}">
        <p14:creationId xmlns:p14="http://schemas.microsoft.com/office/powerpoint/2010/main" val="213513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2357" y="1571071"/>
            <a:ext cx="8451574" cy="1325563"/>
          </a:xfrm>
        </p:spPr>
        <p:txBody>
          <a:bodyPr>
            <a:normAutofit/>
          </a:bodyPr>
          <a:lstStyle/>
          <a:p>
            <a:pPr algn="ctr"/>
            <a:r>
              <a:rPr lang="es-MX" sz="4000" dirty="0" smtClean="0"/>
              <a:t>¿Desde cuándo </a:t>
            </a:r>
            <a:r>
              <a:rPr lang="es-MX" sz="4000" dirty="0" smtClean="0"/>
              <a:t>aparecen las actividades económicas?</a:t>
            </a:r>
            <a:endParaRPr lang="es-PE" sz="4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2009362" y="3299790"/>
            <a:ext cx="801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¿Por</a:t>
            </a:r>
            <a:r>
              <a:rPr kumimoji="0" lang="es-MX" sz="36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qué resulta útil hablar de esto</a:t>
            </a:r>
            <a:r>
              <a:rPr kumimoji="0" lang="es-MX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? </a:t>
            </a:r>
            <a:endParaRPr kumimoji="0" lang="es-P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7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200" dirty="0" smtClean="0"/>
              <a:t>Etapas </a:t>
            </a:r>
            <a:r>
              <a:rPr lang="es-MX" sz="4200" dirty="0"/>
              <a:t>de los sistemas </a:t>
            </a:r>
            <a:r>
              <a:rPr lang="es-MX" sz="4200" dirty="0" smtClean="0"/>
              <a:t>económicos productivos</a:t>
            </a:r>
            <a:endParaRPr lang="es-PE" sz="4200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/>
          </p:nvPr>
        </p:nvGraphicFramePr>
        <p:xfrm>
          <a:off x="255104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uadroTexto 6"/>
          <p:cNvSpPr txBox="1"/>
          <p:nvPr/>
        </p:nvSpPr>
        <p:spPr>
          <a:xfrm rot="20128775">
            <a:off x="7466266" y="2416620"/>
            <a:ext cx="301408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REVOLUCIONES: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FRANCESA Y LA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INDUSTRIAL</a:t>
            </a:r>
            <a:endParaRPr kumimoji="0" lang="es-P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CuadroTexto 7"/>
          <p:cNvSpPr txBox="1"/>
          <p:nvPr/>
        </p:nvSpPr>
        <p:spPr>
          <a:xfrm rot="20446691">
            <a:off x="5247860" y="2693086"/>
            <a:ext cx="1696279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Colonialismo y extracción</a:t>
            </a:r>
            <a:endParaRPr kumimoji="0" lang="es-P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CuadroTexto 8"/>
          <p:cNvSpPr txBox="1"/>
          <p:nvPr/>
        </p:nvSpPr>
        <p:spPr>
          <a:xfrm rot="20446691">
            <a:off x="3150705" y="2578808"/>
            <a:ext cx="1696279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Intercambio y distribución.</a:t>
            </a:r>
            <a:endParaRPr kumimoji="0" lang="es-P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485944" y="4579523"/>
            <a:ext cx="6578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  EDAD 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ANTIGUA </a:t>
            </a:r>
            <a:r>
              <a:rPr kumimoji="0" lang="es-MX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– </a:t>
            </a:r>
            <a:r>
              <a:rPr kumimoji="0" lang="es-MX" sz="1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   EDAD 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MEDIA </a:t>
            </a:r>
            <a:r>
              <a:rPr kumimoji="0" lang="es-MX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– </a:t>
            </a:r>
            <a:r>
              <a:rPr kumimoji="0" lang="es-MX" sz="1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       EDAD 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MODERNA </a:t>
            </a:r>
            <a:r>
              <a:rPr kumimoji="0" lang="es-MX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– </a:t>
            </a:r>
            <a:r>
              <a:rPr kumimoji="0" lang="es-MX" sz="1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  </a:t>
            </a:r>
            <a:endParaRPr kumimoji="0" lang="es-PE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7656408" y="4579523"/>
            <a:ext cx="26337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EDAD CONTEMPORÁNEA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(¿POST MODERNA?)</a:t>
            </a:r>
            <a:endParaRPr kumimoji="0" lang="es-PE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24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2" y="1309209"/>
            <a:ext cx="5800435" cy="4316339"/>
          </a:xfrm>
        </p:spPr>
      </p:pic>
      <p:sp>
        <p:nvSpPr>
          <p:cNvPr id="5" name="CuadroTexto 4"/>
          <p:cNvSpPr txBox="1"/>
          <p:nvPr/>
        </p:nvSpPr>
        <p:spPr>
          <a:xfrm>
            <a:off x="4691269" y="6110009"/>
            <a:ext cx="2796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Revolución Francesa </a:t>
            </a:r>
            <a:endParaRPr kumimoji="0" lang="es-PE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3687" y="1363868"/>
            <a:ext cx="6336087" cy="412750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2788353" y="345125"/>
            <a:ext cx="7069308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s-MX" sz="2000" b="1" dirty="0" smtClean="0"/>
              <a:t>SUCESOS QUE TRANSFORMARON EL MUNDO CONTEMPORÁNEO</a:t>
            </a:r>
            <a:endParaRPr lang="es-PE" sz="2000" b="1" dirty="0"/>
          </a:p>
        </p:txBody>
      </p:sp>
    </p:spTree>
    <p:extLst>
      <p:ext uri="{BB962C8B-B14F-4D97-AF65-F5344CB8AC3E}">
        <p14:creationId xmlns:p14="http://schemas.microsoft.com/office/powerpoint/2010/main" val="235170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dustrial Revolution Paintings | Industrial revolution, Revolution art,  Coal mini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6278" y="848138"/>
            <a:ext cx="8640417" cy="5473149"/>
          </a:xfrm>
          <a:prstGeom prst="rect">
            <a:avLst/>
          </a:prstGeom>
          <a:noFill/>
          <a:extLst/>
        </p:spPr>
      </p:pic>
      <p:sp>
        <p:nvSpPr>
          <p:cNvPr id="2" name="CuadroTexto 1"/>
          <p:cNvSpPr txBox="1"/>
          <p:nvPr/>
        </p:nvSpPr>
        <p:spPr>
          <a:xfrm>
            <a:off x="4916556" y="6321287"/>
            <a:ext cx="278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Revolución Industrial</a:t>
            </a:r>
            <a:endParaRPr kumimoji="0" lang="es-PE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788353" y="345125"/>
            <a:ext cx="7069308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s-MX" sz="2000" b="1" dirty="0" smtClean="0"/>
              <a:t>SUCESOS QUE TRANSFORMARON EL MUNDO CONTEMPORÁNEO</a:t>
            </a:r>
            <a:endParaRPr lang="es-PE" sz="2000" b="1" dirty="0"/>
          </a:p>
        </p:txBody>
      </p:sp>
    </p:spTree>
    <p:extLst>
      <p:ext uri="{BB962C8B-B14F-4D97-AF65-F5344CB8AC3E}">
        <p14:creationId xmlns:p14="http://schemas.microsoft.com/office/powerpoint/2010/main" val="367626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4744" y="492993"/>
            <a:ext cx="10471186" cy="1499616"/>
          </a:xfrm>
        </p:spPr>
        <p:txBody>
          <a:bodyPr>
            <a:normAutofit/>
          </a:bodyPr>
          <a:lstStyle/>
          <a:p>
            <a:pPr lvl="0"/>
            <a:r>
              <a:rPr lang="es-MX" sz="3600" cap="none" spc="0" dirty="0" smtClean="0">
                <a:solidFill>
                  <a:prstClr val="black"/>
                </a:solidFill>
              </a:rPr>
              <a:t>¿Qué transformaciones suceden en la sociedad?</a:t>
            </a:r>
            <a:endParaRPr lang="en-US" sz="36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204646" y="2637186"/>
            <a:ext cx="246888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AGRARIA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204646" y="3497470"/>
            <a:ext cx="246888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INDUSTRIAL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327842" y="4741878"/>
            <a:ext cx="246887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INFORMATICA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017219" y="2360186"/>
            <a:ext cx="3508785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MODOS DE PRODUCCIÓN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MODOS DE VIDA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MODOS DE PENSAMIENTO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Abrir llave 9"/>
          <p:cNvSpPr/>
          <p:nvPr/>
        </p:nvSpPr>
        <p:spPr>
          <a:xfrm rot="9512951">
            <a:off x="4341488" y="2503124"/>
            <a:ext cx="619833" cy="2127347"/>
          </a:xfrm>
          <a:prstGeom prst="leftBrace">
            <a:avLst>
              <a:gd name="adj1" fmla="val 6001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7193159" y="3694136"/>
            <a:ext cx="391027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Cambia</a:t>
            </a: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Vivienda, Relaciones sociales, Pensamiento, ESPACIO.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Flecha curvada hacia la izquierda 12"/>
          <p:cNvSpPr/>
          <p:nvPr/>
        </p:nvSpPr>
        <p:spPr>
          <a:xfrm>
            <a:off x="3801291" y="2868018"/>
            <a:ext cx="574766" cy="1038861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6771612" y="5434731"/>
            <a:ext cx="2231981" cy="6463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Lo Urbano /</a:t>
            </a:r>
            <a:b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</a:b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Sociedad industrial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Flecha abajo 14"/>
          <p:cNvSpPr/>
          <p:nvPr/>
        </p:nvSpPr>
        <p:spPr>
          <a:xfrm>
            <a:off x="8577185" y="4566324"/>
            <a:ext cx="723569" cy="66620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4305223" y="3578051"/>
            <a:ext cx="2744243" cy="733663"/>
          </a:xfrm>
          <a:prstGeom prst="rightArrow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La industrialización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04645" y="6290198"/>
            <a:ext cx="44726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Fuente: Manuel </a:t>
            </a:r>
            <a:r>
              <a:rPr kumimoji="0" lang="es-MX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Castells</a:t>
            </a:r>
            <a:r>
              <a:rPr kumimoji="0" lang="es-MX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(1974) “La cuestión urbana”</a:t>
            </a:r>
            <a:endParaRPr kumimoji="0" lang="es-PE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9826465" y="5434731"/>
            <a:ext cx="1659429" cy="64633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</a:t>
            </a:r>
            <a:r>
              <a:rPr lang="es-PE" dirty="0" smtClean="0">
                <a:solidFill>
                  <a:prstClr val="black"/>
                </a:solidFill>
                <a:latin typeface="Trebuchet MS" panose="020B0603020202020204"/>
              </a:rPr>
              <a:t>Enfoque de</a:t>
            </a:r>
            <a:endParaRPr kumimoji="0" lang="es-PE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“modernidad</a:t>
            </a:r>
            <a:r>
              <a:rPr kumimoji="0" lang="es-P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”</a:t>
            </a:r>
          </a:p>
        </p:txBody>
      </p:sp>
      <p:sp>
        <p:nvSpPr>
          <p:cNvPr id="17" name="Flecha abajo 16"/>
          <p:cNvSpPr/>
          <p:nvPr/>
        </p:nvSpPr>
        <p:spPr>
          <a:xfrm rot="16200000">
            <a:off x="9218266" y="5491160"/>
            <a:ext cx="393526" cy="533469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Flecha curvada hacia la izquierda 17"/>
          <p:cNvSpPr/>
          <p:nvPr/>
        </p:nvSpPr>
        <p:spPr>
          <a:xfrm>
            <a:off x="3809779" y="4157527"/>
            <a:ext cx="574766" cy="955234"/>
          </a:xfrm>
          <a:prstGeom prst="curvedLef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7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1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s espigadoras - Jean Francois Millet - Historia Arte (HA!)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9138" y="200299"/>
            <a:ext cx="8342142" cy="624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85007" y="6488668"/>
            <a:ext cx="4495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/>
              <a:t>Las espigadoras, de Jean-</a:t>
            </a:r>
            <a:r>
              <a:rPr lang="es-PE" dirty="0" err="1"/>
              <a:t>Francois</a:t>
            </a:r>
            <a:r>
              <a:rPr lang="es-PE" dirty="0"/>
              <a:t> </a:t>
            </a:r>
            <a:r>
              <a:rPr lang="es-PE" dirty="0" err="1" smtClean="0"/>
              <a:t>Millet</a:t>
            </a:r>
            <a:r>
              <a:rPr lang="es-PE" dirty="0" smtClean="0"/>
              <a:t>, 1857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233758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edia.licdn.com/dms/image/C5612AQGOyHna7rZb-w/article-inline_image-shrink_400_744/0/1552412741465?e=1717027200&amp;v=beta&amp;t=LkaHxzqUy6eUu2c1Y5lQfhEFeXV7iGwp-VAa1ZDHX6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322" y="390113"/>
            <a:ext cx="10792624" cy="566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058" y="164825"/>
            <a:ext cx="10523361" cy="611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2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4239" y="451055"/>
            <a:ext cx="11256065" cy="1325563"/>
          </a:xfrm>
        </p:spPr>
        <p:txBody>
          <a:bodyPr>
            <a:normAutofit/>
          </a:bodyPr>
          <a:lstStyle/>
          <a:p>
            <a:r>
              <a:rPr lang="es-MX" sz="4300" dirty="0"/>
              <a:t>Sociedad industrial: </a:t>
            </a:r>
            <a:r>
              <a:rPr lang="es-MX" sz="4300" dirty="0" smtClean="0"/>
              <a:t>formación del ámbito </a:t>
            </a:r>
            <a:r>
              <a:rPr lang="es-MX" sz="4300" dirty="0"/>
              <a:t>urbano</a:t>
            </a:r>
            <a:endParaRPr lang="es-PE" sz="43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86642" y="1776617"/>
            <a:ext cx="4752768" cy="4690443"/>
          </a:xfrm>
        </p:spPr>
        <p:txBody>
          <a:bodyPr>
            <a:noAutofit/>
          </a:bodyPr>
          <a:lstStyle/>
          <a:p>
            <a:pPr algn="just"/>
            <a:r>
              <a:rPr lang="es-MX" sz="2200" dirty="0" smtClean="0"/>
              <a:t>Las industrias </a:t>
            </a:r>
            <a:r>
              <a:rPr lang="es-MX" sz="2200" dirty="0" smtClean="0"/>
              <a:t>ocupan nuevos espacios y nace </a:t>
            </a:r>
            <a:r>
              <a:rPr lang="es-MX" sz="2200" dirty="0"/>
              <a:t>el concepto de </a:t>
            </a:r>
            <a:r>
              <a:rPr lang="es-MX" sz="2200" b="1" dirty="0">
                <a:solidFill>
                  <a:srgbClr val="FF0000"/>
                </a:solidFill>
              </a:rPr>
              <a:t>"ciudad industrial": </a:t>
            </a:r>
            <a:r>
              <a:rPr lang="es-MX" sz="2200" dirty="0"/>
              <a:t>barrios obreros, muchos habitantes, clase alta alejada del </a:t>
            </a:r>
            <a:r>
              <a:rPr lang="es-MX" sz="2200" dirty="0" smtClean="0"/>
              <a:t>centro, inicios de la contaminación.</a:t>
            </a:r>
            <a:endParaRPr lang="es-MX" sz="2200" dirty="0" smtClean="0"/>
          </a:p>
          <a:p>
            <a:pPr algn="just"/>
            <a:r>
              <a:rPr lang="es-MX" sz="2200" dirty="0"/>
              <a:t>El progreso tecnológico permite la evolución de las formas urbanas hacia </a:t>
            </a:r>
            <a:r>
              <a:rPr lang="es-MX" sz="2200" dirty="0" smtClean="0"/>
              <a:t>un sistema </a:t>
            </a:r>
            <a:r>
              <a:rPr lang="es-MX" sz="2200" dirty="0"/>
              <a:t>regional de interdependencia a la industria. </a:t>
            </a:r>
            <a:endParaRPr lang="es-MX" sz="2200" dirty="0" smtClean="0"/>
          </a:p>
          <a:p>
            <a:pPr algn="just"/>
            <a:r>
              <a:rPr lang="es-MX" sz="2200" dirty="0" smtClean="0"/>
              <a:t>Ejemplos: Manchester, Glasgow (Reino Unido), Berlín (Alemania), Lille (Francia).</a:t>
            </a:r>
            <a:endParaRPr lang="es-MX" sz="2200" dirty="0"/>
          </a:p>
        </p:txBody>
      </p:sp>
      <p:sp>
        <p:nvSpPr>
          <p:cNvPr id="5" name="Rectángulo 4"/>
          <p:cNvSpPr/>
          <p:nvPr/>
        </p:nvSpPr>
        <p:spPr>
          <a:xfrm>
            <a:off x="5824330" y="514743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s-MX" sz="1200" dirty="0"/>
              <a:t>Ver sociedad industrial: </a:t>
            </a:r>
          </a:p>
          <a:p>
            <a:pPr algn="r"/>
            <a:r>
              <a:rPr lang="es-PE" sz="1200" dirty="0">
                <a:hlinkClick r:id="rId2"/>
              </a:rPr>
              <a:t>https://www.youtube.com/watch?v=5GQYc6Z9dOA</a:t>
            </a:r>
            <a:r>
              <a:rPr lang="es-PE" sz="1200" dirty="0"/>
              <a:t> </a:t>
            </a:r>
          </a:p>
        </p:txBody>
      </p:sp>
      <p:pic>
        <p:nvPicPr>
          <p:cNvPr id="6" name="Picture 2" descr="https://media.licdn.com/dms/image/C5612AQHdVHq9R4mUyw/article-inline_image-shrink_400_744/0/1552412985131?e=1717027200&amp;v=beta&amp;t=iX8_Ju44zI9-EZn4iVYggBHlrc2mcknSmPouKaYAi_Q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5"/>
          <a:stretch/>
        </p:blipFill>
        <p:spPr bwMode="auto">
          <a:xfrm>
            <a:off x="5870508" y="2170661"/>
            <a:ext cx="6049822" cy="281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49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591" y="238539"/>
            <a:ext cx="8290508" cy="648197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90366" y="651279"/>
            <a:ext cx="1564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Barrio burgués</a:t>
            </a:r>
            <a:endParaRPr lang="es-PE" dirty="0"/>
          </a:p>
        </p:txBody>
      </p:sp>
      <p:sp>
        <p:nvSpPr>
          <p:cNvPr id="6" name="CuadroTexto 5"/>
          <p:cNvSpPr txBox="1"/>
          <p:nvPr/>
        </p:nvSpPr>
        <p:spPr>
          <a:xfrm>
            <a:off x="259578" y="2996808"/>
            <a:ext cx="144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Barrio obrero</a:t>
            </a:r>
            <a:endParaRPr lang="es-PE" dirty="0"/>
          </a:p>
        </p:txBody>
      </p:sp>
      <p:sp>
        <p:nvSpPr>
          <p:cNvPr id="7" name="CuadroTexto 6"/>
          <p:cNvSpPr txBox="1"/>
          <p:nvPr/>
        </p:nvSpPr>
        <p:spPr>
          <a:xfrm>
            <a:off x="1128184" y="5174648"/>
            <a:ext cx="817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Puerto</a:t>
            </a:r>
            <a:endParaRPr lang="es-PE" dirty="0"/>
          </a:p>
        </p:txBody>
      </p:sp>
      <p:sp>
        <p:nvSpPr>
          <p:cNvPr id="8" name="CuadroTexto 7"/>
          <p:cNvSpPr txBox="1"/>
          <p:nvPr/>
        </p:nvSpPr>
        <p:spPr>
          <a:xfrm>
            <a:off x="10677102" y="3511155"/>
            <a:ext cx="118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Fábricas y </a:t>
            </a:r>
          </a:p>
          <a:p>
            <a:r>
              <a:rPr lang="es-MX" dirty="0" smtClean="0"/>
              <a:t>almacenes</a:t>
            </a:r>
            <a:endParaRPr lang="es-PE" dirty="0"/>
          </a:p>
        </p:txBody>
      </p:sp>
      <p:cxnSp>
        <p:nvCxnSpPr>
          <p:cNvPr id="11" name="Conector recto de flecha 10"/>
          <p:cNvCxnSpPr/>
          <p:nvPr/>
        </p:nvCxnSpPr>
        <p:spPr>
          <a:xfrm flipH="1">
            <a:off x="9939130" y="4157486"/>
            <a:ext cx="737972" cy="4145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 flipH="1" flipV="1">
            <a:off x="8867679" y="2913532"/>
            <a:ext cx="1809423" cy="5976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10371099" y="5359314"/>
            <a:ext cx="1697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Estación de tren</a:t>
            </a:r>
            <a:endParaRPr lang="es-PE" dirty="0"/>
          </a:p>
        </p:txBody>
      </p:sp>
      <p:cxnSp>
        <p:nvCxnSpPr>
          <p:cNvPr id="19" name="Conector recto de flecha 18"/>
          <p:cNvCxnSpPr/>
          <p:nvPr/>
        </p:nvCxnSpPr>
        <p:spPr>
          <a:xfrm flipH="1" flipV="1">
            <a:off x="8438292" y="5014543"/>
            <a:ext cx="1932807" cy="5294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brir llave 20"/>
          <p:cNvSpPr/>
          <p:nvPr/>
        </p:nvSpPr>
        <p:spPr>
          <a:xfrm>
            <a:off x="1774588" y="1977172"/>
            <a:ext cx="161389" cy="2777937"/>
          </a:xfrm>
          <a:prstGeom prst="leftBrac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2" name="Abrir llave 21"/>
          <p:cNvSpPr/>
          <p:nvPr/>
        </p:nvSpPr>
        <p:spPr>
          <a:xfrm>
            <a:off x="1935977" y="238539"/>
            <a:ext cx="45719" cy="152400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1482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2004" y="338966"/>
            <a:ext cx="8912499" cy="597731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455935" y="6488668"/>
            <a:ext cx="312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Manchester, </a:t>
            </a:r>
            <a:r>
              <a:rPr lang="es-MX" dirty="0" smtClean="0"/>
              <a:t>Reino Unido. 1850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535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75"/>
          <p:cNvSpPr txBox="1">
            <a:spLocks noGrp="1"/>
          </p:cNvSpPr>
          <p:nvPr>
            <p:ph type="body" idx="4"/>
          </p:nvPr>
        </p:nvSpPr>
        <p:spPr>
          <a:xfrm>
            <a:off x="3096940" y="699752"/>
            <a:ext cx="5998121" cy="1069331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 marL="0" indent="0"/>
            <a:r>
              <a:rPr lang="es" sz="4800" dirty="0"/>
              <a:t>Objetivo de la </a:t>
            </a:r>
            <a:r>
              <a:rPr lang="es-PE" sz="4800" dirty="0"/>
              <a:t>S</a:t>
            </a:r>
            <a:r>
              <a:rPr lang="es" sz="4800" dirty="0"/>
              <a:t>esión </a:t>
            </a:r>
            <a:endParaRPr sz="4800" dirty="0"/>
          </a:p>
        </p:txBody>
      </p:sp>
      <p:sp>
        <p:nvSpPr>
          <p:cNvPr id="1151" name="Google Shape;1151;p75"/>
          <p:cNvSpPr txBox="1">
            <a:spLocks noGrp="1"/>
          </p:cNvSpPr>
          <p:nvPr>
            <p:ph type="body" idx="5"/>
          </p:nvPr>
        </p:nvSpPr>
        <p:spPr>
          <a:xfrm>
            <a:off x="115119" y="2567325"/>
            <a:ext cx="11458316" cy="1287337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 marL="795847" indent="-609585">
              <a:lnSpc>
                <a:spcPct val="115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s-PE" sz="2533" dirty="0"/>
              <a:t>Conocer </a:t>
            </a:r>
            <a:r>
              <a:rPr lang="es-PE" sz="2533" dirty="0" smtClean="0"/>
              <a:t>los principios básicos de la economía.</a:t>
            </a:r>
          </a:p>
          <a:p>
            <a:pPr marL="795847" indent="-609585">
              <a:lnSpc>
                <a:spcPct val="115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s-MX" sz="2533" smtClean="0"/>
              <a:t>Conocer los orígenes del debate económico y sus transformaciones.</a:t>
            </a:r>
            <a:endParaRPr sz="2533" dirty="0"/>
          </a:p>
          <a:p>
            <a:pPr marL="0" indent="0">
              <a:buSzPts val="1100"/>
            </a:pPr>
            <a:endParaRPr sz="2533" dirty="0"/>
          </a:p>
        </p:txBody>
      </p:sp>
    </p:spTree>
    <p:extLst>
      <p:ext uri="{BB962C8B-B14F-4D97-AF65-F5344CB8AC3E}">
        <p14:creationId xmlns:p14="http://schemas.microsoft.com/office/powerpoint/2010/main" val="186306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coats-in-the-1870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0061" y="243508"/>
            <a:ext cx="8723381" cy="616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4577109" y="6429914"/>
            <a:ext cx="2769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err="1" smtClean="0"/>
              <a:t>Ancoats</a:t>
            </a:r>
            <a:r>
              <a:rPr lang="es-PE" dirty="0" smtClean="0"/>
              <a:t>, Reino Unido, 1870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3334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597" y="126586"/>
            <a:ext cx="9704319" cy="63457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545495" y="6472367"/>
            <a:ext cx="2794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Glasgow, Reino Unido, 1950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45470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pload.wikimedia.org/wikipedia/commons/4/42/Phi...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271" y="134273"/>
            <a:ext cx="10937098" cy="635361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/>
          <p:cNvSpPr txBox="1"/>
          <p:nvPr/>
        </p:nvSpPr>
        <p:spPr>
          <a:xfrm>
            <a:off x="616270" y="6523719"/>
            <a:ext cx="3889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Coalbrookdale en la </a:t>
            </a: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Noche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Philippe </a:t>
            </a: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Jacques, 1801</a:t>
            </a:r>
            <a:r>
              <a:rPr lang="fr-FR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kumimoji="0" lang="es-CO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9159606" y="6527640"/>
            <a:ext cx="23868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prstClr val="black"/>
                </a:solidFill>
              </a:rPr>
              <a:t>Fábrica de hierro en Inglaterra</a:t>
            </a:r>
            <a:endParaRPr lang="es-PE" sz="1400" dirty="0"/>
          </a:p>
        </p:txBody>
      </p:sp>
    </p:spTree>
    <p:extLst>
      <p:ext uri="{BB962C8B-B14F-4D97-AF65-F5344CB8AC3E}">
        <p14:creationId xmlns:p14="http://schemas.microsoft.com/office/powerpoint/2010/main" val="29150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Ideas preliminares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799121"/>
            <a:ext cx="10515600" cy="4667940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dirty="0" smtClean="0"/>
              <a:t>El tránsito de la Edad Moderna a la Edad Contemporánea (siglo XVIII) trae una serie de transformaciones sociales, culturales, políticas, económicas y tecnológicas. </a:t>
            </a:r>
          </a:p>
          <a:p>
            <a:pPr algn="just"/>
            <a:endParaRPr lang="es-MX" dirty="0" smtClean="0"/>
          </a:p>
          <a:p>
            <a:pPr algn="just"/>
            <a:r>
              <a:rPr lang="es-MX" dirty="0" smtClean="0"/>
              <a:t>Principales efectos de la revolución francesa y la revolución industrial:</a:t>
            </a:r>
          </a:p>
          <a:p>
            <a:pPr lvl="1" algn="just"/>
            <a:r>
              <a:rPr lang="es-MX" dirty="0" smtClean="0"/>
              <a:t>Desarrolla la ilustración (pensadores, ideologías).</a:t>
            </a:r>
            <a:endParaRPr lang="es-PE" dirty="0" smtClean="0"/>
          </a:p>
          <a:p>
            <a:pPr lvl="1" algn="just"/>
            <a:r>
              <a:rPr lang="es-MX" dirty="0" smtClean="0"/>
              <a:t>La aparición de clases sociales (proletarios, obreros).</a:t>
            </a:r>
          </a:p>
          <a:p>
            <a:pPr lvl="1" algn="just"/>
            <a:r>
              <a:rPr lang="es-MX" dirty="0" smtClean="0"/>
              <a:t>Sistemas de gobierno, estilos de vida, nuevo orden social. </a:t>
            </a:r>
            <a:endParaRPr lang="es-PE" dirty="0" smtClean="0"/>
          </a:p>
          <a:p>
            <a:pPr lvl="1" algn="just"/>
            <a:r>
              <a:rPr lang="es-MX" dirty="0" smtClean="0"/>
              <a:t>La organización social jerarquizada por estratos socioeconómicos. </a:t>
            </a:r>
          </a:p>
          <a:p>
            <a:pPr algn="just"/>
            <a:endParaRPr lang="es-MX" dirty="0" smtClean="0"/>
          </a:p>
          <a:p>
            <a:pPr algn="just"/>
            <a:r>
              <a:rPr lang="es-MX" dirty="0" smtClean="0"/>
              <a:t>La sociedad se transforma a todo nivel.</a:t>
            </a:r>
          </a:p>
        </p:txBody>
      </p:sp>
    </p:spTree>
    <p:extLst>
      <p:ext uri="{BB962C8B-B14F-4D97-AF65-F5344CB8AC3E}">
        <p14:creationId xmlns:p14="http://schemas.microsoft.com/office/powerpoint/2010/main" val="90671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Descanso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48274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Bibliografía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E" sz="2400" dirty="0" smtClean="0"/>
              <a:t>Eric </a:t>
            </a:r>
            <a:r>
              <a:rPr lang="es-PE" sz="2400" dirty="0" err="1" smtClean="0"/>
              <a:t>Hobsbawm</a:t>
            </a:r>
            <a:r>
              <a:rPr lang="es-PE" sz="2400" dirty="0" smtClean="0"/>
              <a:t> (2009) La era de la revolución: 1789 – 1848. </a:t>
            </a:r>
          </a:p>
          <a:p>
            <a:r>
              <a:rPr lang="es-CO" sz="2400" dirty="0" smtClean="0">
                <a:cs typeface="Times New Roman" panose="02020603050405020304" pitchFamily="18" charset="0"/>
              </a:rPr>
              <a:t>Gregory </a:t>
            </a:r>
            <a:r>
              <a:rPr lang="es-CO" sz="2400" dirty="0" err="1" smtClean="0">
                <a:cs typeface="Times New Roman" panose="02020603050405020304" pitchFamily="18" charset="0"/>
              </a:rPr>
              <a:t>Mankiw</a:t>
            </a:r>
            <a:r>
              <a:rPr lang="es-CO" sz="2400" dirty="0" smtClean="0">
                <a:cs typeface="Times New Roman" panose="02020603050405020304" pitchFamily="18" charset="0"/>
              </a:rPr>
              <a:t>  (2012) </a:t>
            </a:r>
            <a:r>
              <a:rPr lang="es-CO" sz="2400" dirty="0" err="1" smtClean="0">
                <a:cs typeface="Times New Roman" panose="02020603050405020304" pitchFamily="18" charset="0"/>
              </a:rPr>
              <a:t>Prinicipios</a:t>
            </a:r>
            <a:r>
              <a:rPr lang="es-CO" sz="2400" dirty="0" smtClean="0">
                <a:cs typeface="Times New Roman" panose="02020603050405020304" pitchFamily="18" charset="0"/>
              </a:rPr>
              <a:t> de Economía. 6ta Edición.</a:t>
            </a:r>
          </a:p>
          <a:p>
            <a:r>
              <a:rPr lang="es-CO" sz="2400" dirty="0" err="1" smtClean="0">
                <a:cs typeface="Times New Roman" panose="02020603050405020304" pitchFamily="18" charset="0"/>
              </a:rPr>
              <a:t>Jurgen</a:t>
            </a:r>
            <a:r>
              <a:rPr lang="es-CO" sz="2400" dirty="0" smtClean="0">
                <a:cs typeface="Times New Roman" panose="02020603050405020304" pitchFamily="18" charset="0"/>
              </a:rPr>
              <a:t> </a:t>
            </a:r>
            <a:r>
              <a:rPr lang="es-MX" sz="2400" dirty="0" err="1">
                <a:cs typeface="Times New Roman" panose="02020603050405020304" pitchFamily="18" charset="0"/>
              </a:rPr>
              <a:t>Habermas</a:t>
            </a:r>
            <a:r>
              <a:rPr lang="es-MX" sz="2400" dirty="0">
                <a:cs typeface="Times New Roman" panose="02020603050405020304" pitchFamily="18" charset="0"/>
              </a:rPr>
              <a:t> (1986), Ciencia y técnica como </a:t>
            </a:r>
            <a:r>
              <a:rPr lang="es-CO" sz="2400" dirty="0">
                <a:cs typeface="Times New Roman" panose="02020603050405020304" pitchFamily="18" charset="0"/>
              </a:rPr>
              <a:t>ideología</a:t>
            </a:r>
            <a:r>
              <a:rPr lang="es-CO" sz="2400" dirty="0" smtClean="0">
                <a:cs typeface="Times New Roman" panose="02020603050405020304" pitchFamily="18" charset="0"/>
              </a:rPr>
              <a:t>.</a:t>
            </a:r>
            <a:r>
              <a:rPr lang="es-MX" sz="2400" i="1" dirty="0"/>
              <a:t> </a:t>
            </a:r>
            <a:endParaRPr lang="es-MX" sz="2400" i="1" dirty="0" smtClean="0"/>
          </a:p>
          <a:p>
            <a:r>
              <a:rPr lang="es-MX" sz="2400" dirty="0" smtClean="0"/>
              <a:t>Manuel </a:t>
            </a:r>
            <a:r>
              <a:rPr lang="es-MX" sz="2400" dirty="0" err="1"/>
              <a:t>Castells</a:t>
            </a:r>
            <a:r>
              <a:rPr lang="es-MX" sz="2400" dirty="0"/>
              <a:t> (1974) “La cuestión urbana”</a:t>
            </a:r>
            <a:endParaRPr lang="es-PE" sz="2400" dirty="0"/>
          </a:p>
          <a:p>
            <a:endParaRPr lang="es-CO" sz="2400" dirty="0">
              <a:cs typeface="Times New Roman" panose="02020603050405020304" pitchFamily="18" charset="0"/>
            </a:endParaRPr>
          </a:p>
          <a:p>
            <a:endParaRPr lang="es-PE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88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8373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/>
          <p:cNvSpPr>
            <a:spLocks noGrp="1"/>
          </p:cNvSpPr>
          <p:nvPr>
            <p:ph idx="1"/>
          </p:nvPr>
        </p:nvSpPr>
        <p:spPr>
          <a:xfrm>
            <a:off x="877956" y="1428059"/>
            <a:ext cx="10320130" cy="506550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3600" dirty="0" smtClean="0"/>
              <a:t>Preguntas:</a:t>
            </a:r>
          </a:p>
          <a:p>
            <a:pPr marL="0" indent="0" algn="just">
              <a:buNone/>
            </a:pPr>
            <a:endParaRPr lang="es-MX" sz="3600" dirty="0" smtClean="0"/>
          </a:p>
          <a:p>
            <a:pPr marL="742950" indent="-742950" algn="just">
              <a:buFont typeface="+mj-lt"/>
              <a:buAutoNum type="arabicPeriod"/>
            </a:pPr>
            <a:r>
              <a:rPr lang="es-MX" sz="3200" dirty="0" smtClean="0"/>
              <a:t>¿De </a:t>
            </a:r>
            <a:r>
              <a:rPr lang="es-MX" sz="3200" dirty="0"/>
              <a:t>qué manera </a:t>
            </a:r>
            <a:r>
              <a:rPr lang="es-MX" sz="3200" dirty="0" smtClean="0"/>
              <a:t>los </a:t>
            </a:r>
            <a:r>
              <a:rPr lang="es-MX" sz="3200" dirty="0"/>
              <a:t>principios económicos influyen en las </a:t>
            </a:r>
            <a:r>
              <a:rPr lang="es-MX" sz="3200" dirty="0" smtClean="0"/>
              <a:t>decisiones cotidianas de una persona?</a:t>
            </a:r>
          </a:p>
          <a:p>
            <a:pPr marL="742950" indent="-742950" algn="just">
              <a:buFont typeface="+mj-lt"/>
              <a:buAutoNum type="arabicPeriod"/>
            </a:pPr>
            <a:endParaRPr lang="es-MX" sz="3200" dirty="0" smtClean="0"/>
          </a:p>
          <a:p>
            <a:pPr marL="742950" indent="-742950" algn="just">
              <a:buFont typeface="+mj-lt"/>
              <a:buAutoNum type="arabicPeriod"/>
            </a:pPr>
            <a:r>
              <a:rPr lang="es-MX" sz="3200" dirty="0" smtClean="0"/>
              <a:t>¿</a:t>
            </a:r>
            <a:r>
              <a:rPr lang="es-MX" sz="3200" dirty="0"/>
              <a:t>Qué sistemas o modelos económicos conocemos? </a:t>
            </a:r>
          </a:p>
          <a:p>
            <a:pPr marL="0" indent="0" algn="just">
              <a:buNone/>
            </a:pPr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62649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Modelos económicos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863470" cy="435133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MX" dirty="0" smtClean="0"/>
              <a:t>Economía tradicional: a partir de costumbres culturales, realizada para intercambios y subsistencia. </a:t>
            </a:r>
          </a:p>
          <a:p>
            <a:pPr algn="just"/>
            <a:r>
              <a:rPr lang="es-MX" dirty="0" smtClean="0"/>
              <a:t>Economía de mercado: actividades de oferta y demanda no suelen tener control.</a:t>
            </a:r>
          </a:p>
          <a:p>
            <a:pPr algn="just"/>
            <a:r>
              <a:rPr lang="es-MX" dirty="0" smtClean="0"/>
              <a:t>Economía planificada: decisiones de bienes y servicios los maneja la burocracia central.</a:t>
            </a:r>
          </a:p>
          <a:p>
            <a:pPr algn="just"/>
            <a:r>
              <a:rPr lang="es-MX" dirty="0" smtClean="0"/>
              <a:t>Economía mixta: combinación entre economía de mercado y eco. planificada.</a:t>
            </a:r>
          </a:p>
          <a:p>
            <a:pPr algn="just"/>
            <a:endParaRPr lang="es-MX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just">
              <a:buNone/>
            </a:pPr>
            <a:r>
              <a:rPr lang="es-MX" dirty="0" smtClean="0">
                <a:solidFill>
                  <a:schemeClr val="accent2">
                    <a:lumMod val="50000"/>
                  </a:schemeClr>
                </a:solidFill>
              </a:rPr>
              <a:t>Estos sistemas no son puros, se han ido adaptando al mundo contemporáneo, han cambiado características de acuerdo a circunstancias sociales, políticas y culturales. </a:t>
            </a:r>
            <a:endParaRPr lang="es-PE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073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MX" sz="4000" dirty="0" smtClean="0"/>
              <a:t>Definiciones contemporáneas</a:t>
            </a:r>
            <a:r>
              <a:rPr lang="es-MX" sz="4000" dirty="0"/>
              <a:t> </a:t>
            </a:r>
            <a:r>
              <a:rPr lang="es-MX" sz="4000" dirty="0" smtClean="0"/>
              <a:t>sobre Economía</a:t>
            </a:r>
            <a:endParaRPr lang="en-US" sz="4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902723"/>
            <a:ext cx="10515600" cy="4787210"/>
          </a:xfrm>
        </p:spPr>
        <p:txBody>
          <a:bodyPr>
            <a:normAutofit/>
          </a:bodyPr>
          <a:lstStyle/>
          <a:p>
            <a:pPr algn="just"/>
            <a:r>
              <a:rPr lang="es-MX" dirty="0" smtClean="0"/>
              <a:t>Paul Samuelson (1948): </a:t>
            </a:r>
            <a:r>
              <a:rPr lang="es-MX" i="1" dirty="0" smtClean="0"/>
              <a:t>“el </a:t>
            </a:r>
            <a:r>
              <a:rPr lang="es-MX" i="1" dirty="0"/>
              <a:t>estudio de cómo la sociedad administra sus recursos escasos</a:t>
            </a:r>
            <a:r>
              <a:rPr lang="es-MX" i="1" dirty="0" smtClean="0"/>
              <a:t>".</a:t>
            </a:r>
          </a:p>
          <a:p>
            <a:pPr algn="just"/>
            <a:endParaRPr lang="es-MX" i="1" dirty="0"/>
          </a:p>
          <a:p>
            <a:pPr algn="just"/>
            <a:r>
              <a:rPr lang="es-MX" dirty="0" smtClean="0"/>
              <a:t>Rubio </a:t>
            </a:r>
            <a:r>
              <a:rPr lang="es-MX" dirty="0"/>
              <a:t>de </a:t>
            </a:r>
            <a:r>
              <a:rPr lang="es-MX" dirty="0" err="1" smtClean="0"/>
              <a:t>Urquia</a:t>
            </a:r>
            <a:r>
              <a:rPr lang="es-MX" dirty="0" smtClean="0"/>
              <a:t> (1960): </a:t>
            </a:r>
            <a:r>
              <a:rPr lang="es-MX" i="1" dirty="0" smtClean="0"/>
              <a:t>“La economía es el estudio de la acción humana y de los procesos de interacción social". </a:t>
            </a:r>
          </a:p>
          <a:p>
            <a:pPr algn="just"/>
            <a:endParaRPr lang="es-MX" dirty="0" smtClean="0"/>
          </a:p>
          <a:p>
            <a:pPr algn="just"/>
            <a:r>
              <a:rPr lang="es-MX" dirty="0" err="1" smtClean="0"/>
              <a:t>Mankiw</a:t>
            </a:r>
            <a:r>
              <a:rPr lang="es-MX" dirty="0" smtClean="0"/>
              <a:t> (2012): </a:t>
            </a:r>
            <a:r>
              <a:rPr lang="es-MX" i="1" dirty="0" smtClean="0"/>
              <a:t>“los economistas estudian la manera en que las personas toman sus decisiones, cuanto trabajan, que compran, cuanto ahorran y en que invierten sus ahorros. Los economistas también estudian la manera en que las personas se interrelacionan.”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48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 1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83974" y="1690688"/>
            <a:ext cx="5986670" cy="983836"/>
          </a:xfrm>
        </p:spPr>
        <p:txBody>
          <a:bodyPr>
            <a:normAutofit/>
          </a:bodyPr>
          <a:lstStyle/>
          <a:p>
            <a:r>
              <a:rPr lang="es-MX" dirty="0" smtClean="0"/>
              <a:t>Documental: “La Lana de la vicuña”</a:t>
            </a:r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8491" y="673596"/>
            <a:ext cx="4460248" cy="261951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244094" y="2228285"/>
            <a:ext cx="4851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>
                <a:hlinkClick r:id="rId3"/>
              </a:rPr>
              <a:t>https://www.youtube.com/watch?v=lNsfhxSVSko</a:t>
            </a:r>
            <a:r>
              <a:rPr lang="es-PE" dirty="0"/>
              <a:t> 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239078" y="4000087"/>
            <a:ext cx="9713844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Preguntas: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/>
              <a:t>¿Qué factores sociales </a:t>
            </a:r>
            <a:r>
              <a:rPr lang="es-MX" sz="2000" dirty="0" smtClean="0"/>
              <a:t>y/o </a:t>
            </a:r>
            <a:r>
              <a:rPr lang="es-MX" sz="2000" dirty="0"/>
              <a:t>económicos influyen en la decisión de los comuneros para vender la lana de la vicuña a este grupo empresarial</a:t>
            </a:r>
            <a:r>
              <a:rPr lang="es-MX" sz="2000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 smtClean="0"/>
              <a:t>¿</a:t>
            </a:r>
            <a:r>
              <a:rPr lang="es-MX" sz="2000" dirty="0"/>
              <a:t>Cómo </a:t>
            </a:r>
            <a:r>
              <a:rPr lang="es-MX" sz="2000" dirty="0" smtClean="0"/>
              <a:t>se gestiona la venta de la lana en la comunidad? ¿Cómo toman las decisiones los comuneros y qué oportunidades o limitaciones encuentran?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 smtClean="0"/>
              <a:t>¿</a:t>
            </a:r>
            <a:r>
              <a:rPr lang="es-MX" sz="2000" dirty="0"/>
              <a:t>Cómo podrían las comunidades </a:t>
            </a:r>
            <a:r>
              <a:rPr lang="es-MX" sz="2000" dirty="0" smtClean="0"/>
              <a:t>mejorar la toma de decisiones sobre la venta de esta materia? ¿Qué harían ustedes?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1947065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Descanso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82842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Economía: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84126" y="1850239"/>
            <a:ext cx="2793274" cy="1636032"/>
          </a:xfrm>
        </p:spPr>
        <p:txBody>
          <a:bodyPr>
            <a:normAutofit fontScale="92500"/>
          </a:bodyPr>
          <a:lstStyle/>
          <a:p>
            <a:r>
              <a:rPr lang="es-MX" dirty="0" smtClean="0"/>
              <a:t>Es una ciencia.</a:t>
            </a:r>
          </a:p>
          <a:p>
            <a:r>
              <a:rPr lang="es-MX" dirty="0" smtClean="0"/>
              <a:t>Es una actividad.</a:t>
            </a:r>
          </a:p>
          <a:p>
            <a:r>
              <a:rPr lang="es-MX" dirty="0" smtClean="0"/>
              <a:t>Es un sistema. </a:t>
            </a:r>
            <a:endParaRPr lang="en-US" dirty="0"/>
          </a:p>
        </p:txBody>
      </p:sp>
      <p:sp>
        <p:nvSpPr>
          <p:cNvPr id="4" name="Cerrar llave 3"/>
          <p:cNvSpPr/>
          <p:nvPr/>
        </p:nvSpPr>
        <p:spPr>
          <a:xfrm rot="5400000">
            <a:off x="5408050" y="-57498"/>
            <a:ext cx="905648" cy="7406640"/>
          </a:xfrm>
          <a:prstGeom prst="rightBrace">
            <a:avLst>
              <a:gd name="adj1" fmla="val 8333"/>
              <a:gd name="adj2" fmla="val 5035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6723023" y="1785178"/>
            <a:ext cx="2037805" cy="163121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Producir, distribuir, intercambiar, consumir: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Bienes y servicios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Flecha derecha 8"/>
          <p:cNvSpPr/>
          <p:nvPr/>
        </p:nvSpPr>
        <p:spPr>
          <a:xfrm>
            <a:off x="5277400" y="2055220"/>
            <a:ext cx="1097274" cy="836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542211" y="4456520"/>
            <a:ext cx="4567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PROCESO DE INTERACCIÓN SOCIAL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2661992" y="5383560"/>
            <a:ext cx="6614530" cy="96949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Analiza: ¿Dónde se desenvuelven las personas? ¿qué recursos utilizan, cómo los utilizan? ¿que objetivos tienen? ¿necesidades? ¿hábitos? ¿las decisiones para satisfacer necesidades?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624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000" dirty="0" smtClean="0"/>
              <a:t>¿Cómo entender la economía contemporánea?</a:t>
            </a:r>
            <a:endParaRPr lang="en-US" sz="4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81100" y="5867399"/>
            <a:ext cx="6891746" cy="6143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hlinkClick r:id="rId2"/>
              </a:rPr>
              <a:t>https://www.youtube.com/watch?v=bSxWPyCsh0M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8641" y="1565196"/>
            <a:ext cx="5154717" cy="4179092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544384" y="6297096"/>
            <a:ext cx="1949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Ver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: Hasta </a:t>
            </a: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minuto 05.00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46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914</Words>
  <Application>Microsoft Office PowerPoint</Application>
  <PresentationFormat>Panorámica</PresentationFormat>
  <Paragraphs>117</Paragraphs>
  <Slides>26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Corbel</vt:lpstr>
      <vt:lpstr>Times New Roman</vt:lpstr>
      <vt:lpstr>Trebuchet MS</vt:lpstr>
      <vt:lpstr>Wingdings</vt:lpstr>
      <vt:lpstr>Tema de Office</vt:lpstr>
      <vt:lpstr>Presentación de PowerPoint</vt:lpstr>
      <vt:lpstr>Presentación de PowerPoint</vt:lpstr>
      <vt:lpstr>Presentación de PowerPoint</vt:lpstr>
      <vt:lpstr>Modelos económicos</vt:lpstr>
      <vt:lpstr>Definiciones contemporáneas sobre Economía</vt:lpstr>
      <vt:lpstr>Ejemplo 1</vt:lpstr>
      <vt:lpstr>Descanso</vt:lpstr>
      <vt:lpstr>Economía:</vt:lpstr>
      <vt:lpstr>¿Cómo entender la economía contemporánea?</vt:lpstr>
      <vt:lpstr>¿Desde cuándo aparecen las actividades económicas?</vt:lpstr>
      <vt:lpstr>Etapas de los sistemas económicos productivos</vt:lpstr>
      <vt:lpstr>Presentación de PowerPoint</vt:lpstr>
      <vt:lpstr>Presentación de PowerPoint</vt:lpstr>
      <vt:lpstr>¿Qué transformaciones suceden en la sociedad?</vt:lpstr>
      <vt:lpstr>Presentación de PowerPoint</vt:lpstr>
      <vt:lpstr>Presentación de PowerPoint</vt:lpstr>
      <vt:lpstr>Sociedad industrial: formación del ámbito urbano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Ideas preliminares</vt:lpstr>
      <vt:lpstr>Descanso</vt:lpstr>
      <vt:lpstr>Bibliografía</vt:lpstr>
      <vt:lpstr>Presentación de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Giancarlo</dc:creator>
  <cp:lastModifiedBy>Giancarlo</cp:lastModifiedBy>
  <cp:revision>22</cp:revision>
  <dcterms:created xsi:type="dcterms:W3CDTF">2024-04-01T15:38:38Z</dcterms:created>
  <dcterms:modified xsi:type="dcterms:W3CDTF">2025-01-09T00:38:31Z</dcterms:modified>
</cp:coreProperties>
</file>